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2" r:id="rId1"/>
  </p:sldMasterIdLst>
  <p:notesMasterIdLst>
    <p:notesMasterId r:id="rId19"/>
  </p:notesMasterIdLst>
  <p:handoutMasterIdLst>
    <p:handoutMasterId r:id="rId20"/>
  </p:handoutMasterIdLst>
  <p:sldIdLst>
    <p:sldId id="1490" r:id="rId2"/>
    <p:sldId id="1488" r:id="rId3"/>
    <p:sldId id="1524" r:id="rId4"/>
    <p:sldId id="1491" r:id="rId5"/>
    <p:sldId id="1522" r:id="rId6"/>
    <p:sldId id="1528" r:id="rId7"/>
    <p:sldId id="1521" r:id="rId8"/>
    <p:sldId id="1493" r:id="rId9"/>
    <p:sldId id="1523" r:id="rId10"/>
    <p:sldId id="1526" r:id="rId11"/>
    <p:sldId id="1527" r:id="rId12"/>
    <p:sldId id="1529" r:id="rId13"/>
    <p:sldId id="1531" r:id="rId14"/>
    <p:sldId id="1494" r:id="rId15"/>
    <p:sldId id="1534" r:id="rId16"/>
    <p:sldId id="1492" r:id="rId17"/>
    <p:sldId id="153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achel Weston" initials="RW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clrMru>
    <a:srgbClr val="7AA932"/>
    <a:srgbClr val="78A833"/>
    <a:srgbClr val="CE3032"/>
    <a:srgbClr val="CE2F31"/>
    <a:srgbClr val="00B843"/>
    <a:srgbClr val="00B44A"/>
    <a:srgbClr val="F6E6F6"/>
    <a:srgbClr val="DCC6D8"/>
    <a:srgbClr val="978D95"/>
    <a:srgbClr val="808A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93" autoAdjust="0"/>
    <p:restoredTop sz="89928" autoAdjust="0"/>
  </p:normalViewPr>
  <p:slideViewPr>
    <p:cSldViewPr snapToGrid="0">
      <p:cViewPr>
        <p:scale>
          <a:sx n="100" d="100"/>
          <a:sy n="100" d="100"/>
        </p:scale>
        <p:origin x="-1160" y="64"/>
      </p:cViewPr>
      <p:guideLst>
        <p:guide orient="horz" pos="217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81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commentAuthors" Target="commentAuthors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Implementing Agile Teams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smtClean="0"/>
              <a:t>3/4/09 - 3/5/09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Rally Software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D08C61-AABF-9E40-9D5E-22B8B63E51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92667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Implementing Agile Teams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smtClean="0"/>
              <a:t>3/4/09 - 3/5/09</a:t>
            </a: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Rally Software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3DCAD-34C4-44A8-B0CB-C0F49C78BA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64968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  <a:latin typeface="Calibri"/>
              </a:rPr>
              <a:t>Implementing Agile Teams</a:t>
            </a: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  <a:latin typeface="Calibri"/>
              </a:rPr>
              <a:t>3/4/09 - 3/5/09</a:t>
            </a: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  <a:latin typeface="Calibri"/>
              </a:rPr>
              <a:t>Rally Software</a:t>
            </a: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93DCAD-34C4-44A8-B0CB-C0F49C78BA45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Things</a:t>
            </a:r>
            <a:r>
              <a:rPr lang="en-US" baseline="0" dirty="0" smtClean="0"/>
              <a:t> that are nice to include in your introduction or things you might think about: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Where are you from?</a:t>
            </a:r>
          </a:p>
          <a:p>
            <a:r>
              <a:rPr lang="en-US" baseline="0" dirty="0" smtClean="0"/>
              <a:t>Where do you work?</a:t>
            </a:r>
          </a:p>
          <a:p>
            <a:r>
              <a:rPr lang="en-US" baseline="0" dirty="0" smtClean="0"/>
              <a:t>A funny Story.</a:t>
            </a:r>
          </a:p>
          <a:p>
            <a:r>
              <a:rPr lang="en-US" baseline="0" dirty="0" smtClean="0"/>
              <a:t>Use some images that show who you are.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  <a:latin typeface="Calibri"/>
              </a:rPr>
              <a:t>Implementing Agile Teams</a:t>
            </a: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  <a:latin typeface="Calibri"/>
              </a:rPr>
              <a:t>3/4/09 - 3/5/09</a:t>
            </a: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  <a:latin typeface="Calibri"/>
              </a:rPr>
              <a:t>Rally Software</a:t>
            </a: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93DCAD-34C4-44A8-B0CB-C0F49C78BA45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allAboutMe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shoeSize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10.5, name: "David Thomas", location: function() { return "Santa Cruz, CA"}, age: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Math.random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()}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Implementing Agile Teams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smtClean="0"/>
              <a:t>3/4/09 - 3/5/09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Rally Software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93DCAD-34C4-44A8-B0CB-C0F49C78BA4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92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Implementing Agile Teams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smtClean="0"/>
              <a:t>3/4/09 - 3/5/09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Rally Software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93DCAD-34C4-44A8-B0CB-C0F49C78BA4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92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allAboutMe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shoeSize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10.5, name: "David Thomas", location: function() { return "Santa Cruz, CA"}, age: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Math.random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()}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Implementing Agile Teams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smtClean="0"/>
              <a:t>3/4/09 - 3/5/09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Rally Software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93DCAD-34C4-44A8-B0CB-C0F49C78BA4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92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allAboutMe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shoeSize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10.5, name: "David Thomas", location: function() { return "Santa Cruz, CA"}, age: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Math.random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()}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Implementing Agile Teams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smtClean="0"/>
              <a:t>3/4/09 - 3/5/09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Rally Software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93DCAD-34C4-44A8-B0CB-C0F49C78BA4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92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allAboutMe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shoeSize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10.5, name: "David Thomas", location: function() { return "Santa Cruz, CA"}, age: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Math.random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()}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Implementing Agile Teams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smtClean="0"/>
              <a:t>3/4/09 - 3/5/09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Rally Software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93DCAD-34C4-44A8-B0CB-C0F49C78BA4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92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832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8A968"/>
                </a:solidFill>
              </a:defRPr>
            </a:lvl1pPr>
          </a:lstStyle>
          <a:p>
            <a:pPr defTabSz="457200"/>
            <a:fld id="{7303B1BB-BC76-284C-98F4-87DD7FF30727}" type="slidenum">
              <a:rPr lang="en-US" smtClean="0">
                <a:latin typeface="Arial"/>
              </a:rPr>
              <a:pPr defTabSz="457200"/>
              <a:t>‹#›</a:t>
            </a:fld>
            <a:endParaRPr lang="en-US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3" r:id="rId1"/>
    <p:sldLayoutId id="2147484004" r:id="rId2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999999"/>
        </a:buClr>
        <a:buFont typeface="Arial"/>
        <a:buChar char="•"/>
        <a:defRPr sz="3200" kern="1200">
          <a:solidFill>
            <a:srgbClr val="333333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999999"/>
        </a:buClr>
        <a:buFont typeface="Arial"/>
        <a:buChar char="–"/>
        <a:defRPr sz="2800" kern="1200">
          <a:solidFill>
            <a:srgbClr val="333333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999999"/>
        </a:buClr>
        <a:buFont typeface="Arial"/>
        <a:buChar char="•"/>
        <a:defRPr sz="2400" kern="1200">
          <a:solidFill>
            <a:srgbClr val="333333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999999"/>
        </a:buClr>
        <a:buFont typeface="Arial"/>
        <a:buChar char="–"/>
        <a:defRPr sz="2000" kern="1200">
          <a:solidFill>
            <a:srgbClr val="333333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999999"/>
        </a:buClr>
        <a:buFont typeface="Arial"/>
        <a:buChar char="»"/>
        <a:defRPr sz="2000" kern="1200">
          <a:solidFill>
            <a:srgbClr val="333333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sencha.com" TargetMode="External"/><Relationship Id="rId4" Type="http://schemas.openxmlformats.org/officeDocument/2006/relationships/hyperlink" Target="http://docs.sencha.com/extjs/4.2.2/%23!/guide" TargetMode="External"/><Relationship Id="rId5" Type="http://schemas.openxmlformats.org/officeDocument/2006/relationships/hyperlink" Target="http://docs.sencha.com/extjs/4.2.2/%23!/guide/component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allyApps" TargetMode="Externa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ackoverflow.com/questions/tagged/rally" TargetMode="Externa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sencha.com" TargetMode="External"/><Relationship Id="rId4" Type="http://schemas.openxmlformats.org/officeDocument/2006/relationships/hyperlink" Target="http://www.amazon.com/JavaScript-Good-Parts-Douglas-Crockford/dp/0596517742" TargetMode="External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eveloper.rallydev.com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dthomas@rallydev.com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eveloper.rallydev.co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0" y="1922175"/>
            <a:ext cx="6581104" cy="49358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927600" y="2636052"/>
            <a:ext cx="4749799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tabLst>
                <a:tab pos="111125" algn="l"/>
              </a:tabLst>
            </a:pPr>
            <a:r>
              <a:rPr lang="en-US" sz="28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Extending the Platform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732658" y="1005100"/>
            <a:ext cx="457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tabLst>
                <a:tab pos="111125" algn="l"/>
              </a:tabLst>
            </a:pPr>
            <a:r>
              <a:rPr lang="en-US" sz="5000" dirty="0" smtClean="0">
                <a:solidFill>
                  <a:prstClr val="black"/>
                </a:solidFill>
                <a:latin typeface="Arial Black" pitchFamily="34" charset="0"/>
              </a:rPr>
              <a:t>BUILDING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733813" y="1531413"/>
            <a:ext cx="531004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tabLst>
                <a:tab pos="111125" algn="l"/>
              </a:tabLst>
            </a:pPr>
            <a:r>
              <a:rPr lang="en-US" sz="4400" dirty="0" smtClean="0">
                <a:solidFill>
                  <a:prstClr val="black"/>
                </a:solidFill>
                <a:latin typeface="Arial Black" pitchFamily="34" charset="0"/>
              </a:rPr>
              <a:t>Rally Apps</a:t>
            </a: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97683" y="2997497"/>
            <a:ext cx="420857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tabLst>
                <a:tab pos="111125" algn="l"/>
              </a:tabLst>
            </a:pPr>
            <a:endParaRPr lang="en-US" sz="3475" dirty="0" smtClean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482513" y="2580614"/>
            <a:ext cx="4366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prstClr val="white">
                    <a:lumMod val="85000"/>
                  </a:prstClr>
                </a:solidFill>
                <a:latin typeface="Arial Narrow"/>
                <a:cs typeface="Arial Narrow"/>
              </a:rPr>
              <a:t>(</a:t>
            </a:r>
            <a:endParaRPr lang="en-US" sz="7200" dirty="0">
              <a:solidFill>
                <a:prstClr val="white">
                  <a:lumMod val="85000"/>
                </a:prstClr>
              </a:solidFill>
              <a:latin typeface="Arial Narrow"/>
              <a:cs typeface="Arial Narrow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806096" y="2580614"/>
            <a:ext cx="4366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prstClr val="white">
                    <a:lumMod val="85000"/>
                  </a:prstClr>
                </a:solidFill>
                <a:latin typeface="Arial Narrow"/>
                <a:cs typeface="Arial Narrow"/>
              </a:rPr>
              <a:t>)</a:t>
            </a:r>
            <a:endParaRPr lang="en-US" sz="7200" dirty="0">
              <a:solidFill>
                <a:prstClr val="white">
                  <a:lumMod val="85000"/>
                </a:prstClr>
              </a:solidFill>
              <a:latin typeface="Arial Narrow"/>
              <a:cs typeface="Arial Narrow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72200" y="3314700"/>
            <a:ext cx="381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with </a:t>
            </a:r>
            <a:r>
              <a:rPr lang="en-US" sz="2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j</a:t>
            </a:r>
            <a:r>
              <a:rPr lang="en-US" sz="24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avascript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092700" y="4521200"/>
            <a:ext cx="3695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/>
              <a:t>Intro &amp; </a:t>
            </a:r>
            <a:r>
              <a:rPr lang="en-US" sz="4000" b="1" dirty="0" err="1" smtClean="0"/>
              <a:t>Kickstart</a:t>
            </a:r>
            <a:endParaRPr lang="en-US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2461760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" y="1790700"/>
            <a:ext cx="82804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Sencha</a:t>
            </a:r>
            <a:r>
              <a:rPr lang="en-US" sz="2400" dirty="0" smtClean="0"/>
              <a:t> Docs:</a:t>
            </a:r>
          </a:p>
          <a:p>
            <a:endParaRPr lang="en-US" sz="2400" dirty="0"/>
          </a:p>
          <a:p>
            <a:r>
              <a:rPr lang="en-US" sz="2400" dirty="0">
                <a:hlinkClick r:id="rId3"/>
              </a:rPr>
              <a:t>http://</a:t>
            </a:r>
            <a:r>
              <a:rPr lang="en-US" sz="2400" dirty="0" smtClean="0">
                <a:hlinkClick r:id="rId3"/>
              </a:rPr>
              <a:t>docs.sencha.com</a:t>
            </a:r>
            <a:r>
              <a:rPr lang="en-US" sz="2400" dirty="0" smtClean="0"/>
              <a:t> </a:t>
            </a:r>
            <a:endParaRPr lang="en-US" sz="2400" dirty="0"/>
          </a:p>
          <a:p>
            <a:endParaRPr lang="en-US" sz="2400" dirty="0" smtClean="0"/>
          </a:p>
          <a:p>
            <a:r>
              <a:rPr lang="en-US" sz="2400" dirty="0" err="1" smtClean="0"/>
              <a:t>Sencha</a:t>
            </a:r>
            <a:r>
              <a:rPr lang="en-US" sz="2400" dirty="0" smtClean="0"/>
              <a:t> Guides:</a:t>
            </a:r>
          </a:p>
          <a:p>
            <a:endParaRPr lang="en-US" sz="2400" dirty="0"/>
          </a:p>
          <a:p>
            <a:r>
              <a:rPr lang="en-US" sz="2400" dirty="0">
                <a:hlinkClick r:id="rId4"/>
              </a:rPr>
              <a:t>http://docs.sencha.com/extjs/4.2.2/#!/</a:t>
            </a:r>
            <a:r>
              <a:rPr lang="en-US" sz="2400" dirty="0" smtClean="0">
                <a:hlinkClick r:id="rId4"/>
              </a:rPr>
              <a:t>guide</a:t>
            </a:r>
            <a:endParaRPr lang="en-US" sz="2400" dirty="0" smtClean="0"/>
          </a:p>
          <a:p>
            <a:endParaRPr lang="en-US" sz="2400" dirty="0">
              <a:hlinkClick r:id="rId5"/>
            </a:endParaRPr>
          </a:p>
          <a:p>
            <a:r>
              <a:rPr lang="en-US" sz="2400" dirty="0" smtClean="0">
                <a:hlinkClick r:id="rId5"/>
              </a:rPr>
              <a:t>http</a:t>
            </a:r>
            <a:r>
              <a:rPr lang="en-US" sz="2400" dirty="0">
                <a:hlinkClick r:id="rId5"/>
              </a:rPr>
              <a:t>://docs.sencha.com/extjs/4.2.2/#!/guide/</a:t>
            </a:r>
            <a:r>
              <a:rPr lang="en-US" sz="2400" dirty="0" smtClean="0">
                <a:hlinkClick r:id="rId5"/>
              </a:rPr>
              <a:t>components</a:t>
            </a:r>
            <a:endParaRPr lang="en-US" sz="2400" dirty="0" smtClean="0"/>
          </a:p>
          <a:p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558801" y="488434"/>
            <a:ext cx="74422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2. Ext Components &amp; Containers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39686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000" y="1257300"/>
            <a:ext cx="8280400" cy="5139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Imagine yourself standing in your driveway next to your car.</a:t>
            </a:r>
          </a:p>
          <a:p>
            <a:endParaRPr lang="en-US" dirty="0"/>
          </a:p>
          <a:p>
            <a:r>
              <a:rPr lang="en-US" dirty="0" smtClean="0"/>
              <a:t>Me:  “What color is the ground?”</a:t>
            </a:r>
          </a:p>
          <a:p>
            <a:r>
              <a:rPr lang="en-US" dirty="0" smtClean="0"/>
              <a:t>You: “Grey.  It’s cement.”</a:t>
            </a:r>
          </a:p>
          <a:p>
            <a:r>
              <a:rPr lang="en-US" dirty="0" smtClean="0"/>
              <a:t>Me:  “Hop in your car.  Now what color is the ground?”</a:t>
            </a:r>
          </a:p>
          <a:p>
            <a:r>
              <a:rPr lang="en-US" dirty="0" smtClean="0"/>
              <a:t>You: “Black.  I see floor mats.”</a:t>
            </a:r>
          </a:p>
          <a:p>
            <a:r>
              <a:rPr lang="en-US" i="1" dirty="0" smtClean="0"/>
              <a:t>&lt;seated in the car, you turn on the music&gt;</a:t>
            </a:r>
          </a:p>
          <a:p>
            <a:endParaRPr lang="en-US" sz="1600" dirty="0" smtClean="0"/>
          </a:p>
          <a:p>
            <a:r>
              <a:rPr lang="en-US" sz="1600" dirty="0" smtClean="0"/>
              <a:t>Imagine a function called</a:t>
            </a:r>
            <a:r>
              <a:rPr lang="en-US" sz="1600" i="1" dirty="0" smtClean="0"/>
              <a:t> </a:t>
            </a:r>
            <a:r>
              <a:rPr lang="en-US" sz="1600" i="1" dirty="0" err="1" smtClean="0"/>
              <a:t>this.getGroundColor</a:t>
            </a:r>
            <a:r>
              <a:rPr lang="en-US" sz="1600" i="1" dirty="0" smtClean="0"/>
              <a:t>();  </a:t>
            </a:r>
            <a:r>
              <a:rPr lang="en-US" sz="1600" dirty="0" smtClean="0"/>
              <a:t>In the above example, the context (or ‘this’) was relative to wherever you happened to be standing or sitting.  Just like when you execute function calls, they have a context.</a:t>
            </a:r>
          </a:p>
          <a:p>
            <a:endParaRPr lang="en-US" sz="1600" dirty="0"/>
          </a:p>
          <a:p>
            <a:r>
              <a:rPr lang="en-US" sz="1600" dirty="0" smtClean="0"/>
              <a:t>Imagine in your app you call </a:t>
            </a:r>
            <a:r>
              <a:rPr lang="en-US" sz="1600" dirty="0" err="1" smtClean="0"/>
              <a:t>this.getName</a:t>
            </a:r>
            <a:r>
              <a:rPr lang="en-US" sz="1600" dirty="0" smtClean="0"/>
              <a:t>().   If you’re in a top-level function, that might return ‘</a:t>
            </a:r>
            <a:r>
              <a:rPr lang="en-US" sz="1600" dirty="0" err="1" smtClean="0"/>
              <a:t>MyCoolApp</a:t>
            </a:r>
            <a:r>
              <a:rPr lang="en-US" sz="1600" dirty="0" smtClean="0"/>
              <a:t>’.  But if you call that same code in a ‘</a:t>
            </a:r>
            <a:r>
              <a:rPr lang="en-US" sz="1600" dirty="0" err="1" smtClean="0"/>
              <a:t>onclick</a:t>
            </a:r>
            <a:r>
              <a:rPr lang="en-US" sz="1600" dirty="0" smtClean="0"/>
              <a:t>’ function of a Button deep in your app, by default it would return ‘</a:t>
            </a:r>
            <a:r>
              <a:rPr lang="en-US" sz="1600" dirty="0" err="1" smtClean="0"/>
              <a:t>ClickMeButton</a:t>
            </a:r>
            <a:r>
              <a:rPr lang="en-US" sz="1600" dirty="0" smtClean="0"/>
              <a:t>’.  Same code.  Two different results.  All depending on where you were in the code… and what ‘this’ was referencing at that time.</a:t>
            </a:r>
          </a:p>
          <a:p>
            <a:endParaRPr lang="en-US" dirty="0"/>
          </a:p>
          <a:p>
            <a:r>
              <a:rPr lang="en-US" b="1" dirty="0" smtClean="0"/>
              <a:t>But wait!  You can change what ‘this’ points to!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558801" y="488434"/>
            <a:ext cx="74422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3. Scope and ‘this’ variable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81169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000" y="1130300"/>
            <a:ext cx="8280400" cy="5262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Again, Imagine yourself standing in your driveway next to your car.</a:t>
            </a:r>
          </a:p>
          <a:p>
            <a:endParaRPr lang="en-US" dirty="0"/>
          </a:p>
          <a:p>
            <a:r>
              <a:rPr lang="en-US" dirty="0" smtClean="0"/>
              <a:t>Me:  “What color is the ground?”</a:t>
            </a:r>
          </a:p>
          <a:p>
            <a:r>
              <a:rPr lang="en-US" dirty="0" smtClean="0"/>
              <a:t>You: “Grey.  It’s cement.”</a:t>
            </a:r>
          </a:p>
          <a:p>
            <a:r>
              <a:rPr lang="en-US" dirty="0" smtClean="0"/>
              <a:t>Me:  “Hop in your car.  But  this time, daydream about standing outside.  Now what color is the ground?”</a:t>
            </a:r>
          </a:p>
          <a:p>
            <a:r>
              <a:rPr lang="en-US" dirty="0" smtClean="0"/>
              <a:t>You: “Grey.  It’s cement”</a:t>
            </a:r>
          </a:p>
          <a:p>
            <a:r>
              <a:rPr lang="en-US" i="1" dirty="0"/>
              <a:t>&lt;seated in the car, you turn on the music&gt;</a:t>
            </a:r>
          </a:p>
          <a:p>
            <a:endParaRPr lang="en-US" dirty="0" smtClean="0"/>
          </a:p>
          <a:p>
            <a:r>
              <a:rPr lang="en-US" sz="1600" dirty="0" smtClean="0"/>
              <a:t>In the above example, getting into the car, you retained a reference to being outside (daydreaming, in this case) even though you were physically sitting in the car.  It is common in </a:t>
            </a:r>
            <a:r>
              <a:rPr lang="en-US" sz="1600" dirty="0" err="1" smtClean="0"/>
              <a:t>javascript</a:t>
            </a:r>
            <a:r>
              <a:rPr lang="en-US" sz="1600" dirty="0" smtClean="0"/>
              <a:t> to pass around the current context </a:t>
            </a:r>
            <a:r>
              <a:rPr lang="en-US" sz="1600" i="1" dirty="0" smtClean="0"/>
              <a:t>into</a:t>
            </a:r>
            <a:r>
              <a:rPr lang="en-US" sz="1600" dirty="0" smtClean="0"/>
              <a:t> functions so the ‘outer’ or ‘calling’ context can be preserved and referred too deep within the app.  For smaller apps, this is akin to being a global variable in that you’ll see at the top-level of the app (where ‘this’ point to the app itself) is passed into all sorts of deep/nested function calls like when creating dropdowns or buttons… so that those components have a reference to the </a:t>
            </a:r>
            <a:r>
              <a:rPr lang="en-US" sz="1600" dirty="0" err="1" smtClean="0"/>
              <a:t>outter</a:t>
            </a:r>
            <a:r>
              <a:rPr lang="en-US" sz="1600" dirty="0" smtClean="0"/>
              <a:t> app.  Otherwise, their ‘this’ is just themselves and they can’t call top-level functions to interact with the larger app. </a:t>
            </a:r>
          </a:p>
        </p:txBody>
      </p:sp>
      <p:sp>
        <p:nvSpPr>
          <p:cNvPr id="4" name="Rectangle 3"/>
          <p:cNvSpPr/>
          <p:nvPr/>
        </p:nvSpPr>
        <p:spPr>
          <a:xfrm>
            <a:off x="558801" y="488434"/>
            <a:ext cx="74422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3. Scope and ‘this’ variable </a:t>
            </a:r>
            <a:r>
              <a:rPr lang="en-US" sz="3200" i="1" dirty="0" smtClean="0"/>
              <a:t>(cont’d)</a:t>
            </a:r>
            <a:endParaRPr lang="en-US" sz="3200" b="1" i="1" dirty="0"/>
          </a:p>
        </p:txBody>
      </p:sp>
    </p:spTree>
    <p:extLst>
      <p:ext uri="{BB962C8B-B14F-4D97-AF65-F5344CB8AC3E}">
        <p14:creationId xmlns:p14="http://schemas.microsoft.com/office/powerpoint/2010/main" val="204394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000" y="1587500"/>
            <a:ext cx="82804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&lt;seated in the car, you turn on the music&gt;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 both cases, you were able to turn on the music when seated in the car.</a:t>
            </a:r>
            <a:r>
              <a:rPr lang="en-US" dirty="0"/>
              <a:t> </a:t>
            </a:r>
            <a:r>
              <a:rPr lang="en-US" dirty="0" smtClean="0"/>
              <a:t> Most </a:t>
            </a:r>
            <a:r>
              <a:rPr lang="en-US" dirty="0"/>
              <a:t>functions </a:t>
            </a:r>
            <a:r>
              <a:rPr lang="en-US" i="1" dirty="0"/>
              <a:t>also</a:t>
            </a:r>
            <a:r>
              <a:rPr lang="en-US" dirty="0"/>
              <a:t> have a variable for </a:t>
            </a:r>
            <a:r>
              <a:rPr lang="en-US" dirty="0" smtClean="0"/>
              <a:t>the component they are associated with which </a:t>
            </a:r>
            <a:r>
              <a:rPr lang="en-US" dirty="0"/>
              <a:t>is why you could still turn on the music in the car, explicitly with </a:t>
            </a:r>
            <a:r>
              <a:rPr lang="en-US" dirty="0" err="1"/>
              <a:t>car.turnOnMusic</a:t>
            </a:r>
            <a:r>
              <a:rPr lang="en-US" dirty="0"/>
              <a:t>(</a:t>
            </a:r>
            <a:r>
              <a:rPr lang="en-US" dirty="0" smtClean="0"/>
              <a:t>).</a:t>
            </a:r>
          </a:p>
          <a:p>
            <a:endParaRPr lang="en-US" dirty="0"/>
          </a:p>
          <a:p>
            <a:r>
              <a:rPr lang="en-US" dirty="0" smtClean="0"/>
              <a:t>If you had not changed what this points to, then </a:t>
            </a:r>
            <a:r>
              <a:rPr lang="en-US" dirty="0" err="1" smtClean="0"/>
              <a:t>this.turnOnMusic</a:t>
            </a:r>
            <a:r>
              <a:rPr lang="en-US" dirty="0" smtClean="0"/>
              <a:t>() would be equivalent to </a:t>
            </a:r>
            <a:r>
              <a:rPr lang="en-US" dirty="0" err="1" smtClean="0"/>
              <a:t>car.turnOnMusic</a:t>
            </a:r>
            <a:r>
              <a:rPr lang="en-US" dirty="0" smtClean="0"/>
              <a:t>().  But since you forced this to be pointing to something else, you need to explicitly reference the car.</a:t>
            </a:r>
          </a:p>
          <a:p>
            <a:endParaRPr lang="en-US" sz="1600" dirty="0" smtClean="0"/>
          </a:p>
          <a:p>
            <a:r>
              <a:rPr lang="en-US" sz="2000" b="1" dirty="0" smtClean="0"/>
              <a:t>This takes patience and experience but you’ll quickly find it’s very powerful!</a:t>
            </a:r>
            <a:endParaRPr lang="en-US" sz="2000" b="1" dirty="0"/>
          </a:p>
          <a:p>
            <a:endParaRPr lang="en-US" sz="16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558801" y="488434"/>
            <a:ext cx="74422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3. Scope and ‘this’ variable </a:t>
            </a:r>
            <a:r>
              <a:rPr lang="en-US" sz="3200" i="1" dirty="0" smtClean="0"/>
              <a:t>(cont’d)</a:t>
            </a:r>
            <a:endParaRPr lang="en-US" sz="3200" b="1" i="1" dirty="0"/>
          </a:p>
        </p:txBody>
      </p:sp>
    </p:spTree>
    <p:extLst>
      <p:ext uri="{BB962C8B-B14F-4D97-AF65-F5344CB8AC3E}">
        <p14:creationId xmlns:p14="http://schemas.microsoft.com/office/powerpoint/2010/main" val="652740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8200" y="1759635"/>
            <a:ext cx="78740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Rally’s public portal for both production-grade and community apps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Access Rally Apps and source </a:t>
            </a:r>
            <a:r>
              <a:rPr lang="en-US" dirty="0" smtClean="0"/>
              <a:t>code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Also includes </a:t>
            </a:r>
            <a:r>
              <a:rPr lang="en-US" dirty="0" err="1" smtClean="0"/>
              <a:t>hackathon</a:t>
            </a:r>
            <a:r>
              <a:rPr lang="en-US" dirty="0"/>
              <a:t> </a:t>
            </a:r>
            <a:r>
              <a:rPr lang="en-US" dirty="0" smtClean="0"/>
              <a:t>(“experiment”) entrants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You have the ability fork, extend, </a:t>
            </a:r>
            <a:r>
              <a:rPr lang="en-US" dirty="0" smtClean="0"/>
              <a:t>merge</a:t>
            </a:r>
          </a:p>
          <a:p>
            <a:endParaRPr lang="en-US" dirty="0" smtClean="0"/>
          </a:p>
          <a:p>
            <a:r>
              <a:rPr lang="en-US" dirty="0" smtClean="0"/>
              <a:t>Organizations @ </a:t>
            </a:r>
            <a:r>
              <a:rPr lang="en-US" dirty="0" err="1" smtClean="0"/>
              <a:t>GitHub</a:t>
            </a:r>
            <a:endParaRPr lang="en-US" dirty="0"/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RallyApps</a:t>
            </a:r>
            <a:r>
              <a:rPr lang="en-US" dirty="0" smtClean="0"/>
              <a:t>             # production apps</a:t>
            </a:r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RallyCommunity</a:t>
            </a:r>
            <a:r>
              <a:rPr lang="en-US" dirty="0" smtClean="0"/>
              <a:t>   # quality entries from the public</a:t>
            </a:r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RallyHackathon</a:t>
            </a:r>
            <a:r>
              <a:rPr lang="en-US" dirty="0" smtClean="0"/>
              <a:t>    # experiments</a:t>
            </a:r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RallyTools</a:t>
            </a:r>
            <a:r>
              <a:rPr lang="en-US" dirty="0" smtClean="0"/>
              <a:t>             # from rally support engineers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Get started </a:t>
            </a:r>
            <a:r>
              <a:rPr lang="en-US" dirty="0" err="1"/>
              <a:t>github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https://github.com/RallyApps)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19605" y="742434"/>
            <a:ext cx="2280795" cy="6672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err="1" smtClean="0"/>
              <a:t>GitHub</a:t>
            </a:r>
            <a:endParaRPr lang="en-US" sz="3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2559050"/>
            <a:ext cx="2247900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6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8200" y="1759635"/>
            <a:ext cx="7874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When </a:t>
            </a:r>
            <a:r>
              <a:rPr lang="en-US" sz="2400" dirty="0"/>
              <a:t>in doubt, phone a friend.   Or a few thousand of them on </a:t>
            </a:r>
            <a:r>
              <a:rPr lang="en-US" sz="2400" dirty="0" err="1"/>
              <a:t>stackoverflow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919605" y="742434"/>
            <a:ext cx="47064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err="1" smtClean="0"/>
              <a:t>Stackoverflow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73100" y="3035300"/>
            <a:ext cx="763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hlinkClick r:id="rId2"/>
              </a:rPr>
              <a:t>http</a:t>
            </a:r>
            <a:r>
              <a:rPr lang="en-US" sz="2400" dirty="0">
                <a:hlinkClick r:id="rId2"/>
              </a:rPr>
              <a:t>://stackoverflow.com/questions/tagged/</a:t>
            </a:r>
            <a:r>
              <a:rPr lang="en-US" sz="2400" dirty="0" smtClean="0">
                <a:hlinkClick r:id="rId2"/>
              </a:rPr>
              <a:t>rally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0" y="3751520"/>
            <a:ext cx="3644900" cy="296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052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0700" y="1098540"/>
            <a:ext cx="83312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hlinkClick r:id="rId2"/>
              </a:rPr>
              <a:t>http://developer.rallydev.com</a:t>
            </a:r>
            <a:endParaRPr lang="en-US" dirty="0" smtClean="0"/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 </a:t>
            </a:r>
            <a:r>
              <a:rPr lang="en-US" dirty="0"/>
              <a:t>Rally &amp; Ext APIs in one place  (Rally only guides though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hlinkClick r:id="rId3"/>
              </a:rPr>
              <a:t>http://docs.sencha.com</a:t>
            </a:r>
            <a:r>
              <a:rPr lang="en-US" dirty="0" smtClean="0"/>
              <a:t>  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 </a:t>
            </a:r>
            <a:r>
              <a:rPr lang="en-US" dirty="0"/>
              <a:t>KILLER examples and guides</a:t>
            </a:r>
            <a:r>
              <a:rPr lang="en-US" dirty="0" smtClean="0"/>
              <a:t>!</a:t>
            </a:r>
          </a:p>
          <a:p>
            <a:pPr marL="742950" lvl="1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B</a:t>
            </a:r>
            <a:r>
              <a:rPr lang="en-US" dirty="0" smtClean="0"/>
              <a:t>ook</a:t>
            </a:r>
            <a:r>
              <a:rPr lang="en-US" dirty="0"/>
              <a:t>: </a:t>
            </a:r>
            <a:r>
              <a:rPr lang="en-US" dirty="0" err="1"/>
              <a:t>Javascript</a:t>
            </a:r>
            <a:r>
              <a:rPr lang="en-US" dirty="0"/>
              <a:t> the Good Parts, </a:t>
            </a:r>
            <a:r>
              <a:rPr lang="en-US" dirty="0" smtClean="0"/>
              <a:t>Douglas </a:t>
            </a:r>
            <a:r>
              <a:rPr lang="en-US" dirty="0" err="1" smtClean="0"/>
              <a:t>Crockford</a:t>
            </a:r>
            <a:endParaRPr lang="en-US" dirty="0" smtClean="0"/>
          </a:p>
          <a:p>
            <a:pPr marL="742950" lvl="1" indent="-285750">
              <a:buFont typeface="Arial"/>
              <a:buChar char="•"/>
            </a:pPr>
            <a:r>
              <a:rPr lang="pl-PL" sz="1200" dirty="0" smtClean="0"/>
              <a:t>(</a:t>
            </a:r>
            <a:r>
              <a:rPr lang="pl-PL" sz="1200" dirty="0" smtClean="0">
                <a:hlinkClick r:id="rId4"/>
              </a:rPr>
              <a:t>http://www.amazon.com/JavaScript-Good-Parts-Douglas-Crockford/dp/0596517742)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584200" y="571500"/>
            <a:ext cx="2020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Resources</a:t>
            </a: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2500" y="3543300"/>
            <a:ext cx="28067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5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11500" y="3098800"/>
            <a:ext cx="343085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This slide intentionally left blank</a:t>
            </a:r>
          </a:p>
          <a:p>
            <a:pPr algn="ctr"/>
            <a:r>
              <a:rPr lang="en-US" sz="1400" i="1" dirty="0" smtClean="0"/>
              <a:t>(except for this text</a:t>
            </a:r>
            <a:r>
              <a:rPr lang="en-US" sz="1400" i="1" dirty="0" smtClean="0">
                <a:sym typeface="Wingdings"/>
              </a:rPr>
              <a:t>)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518597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25900" y="419100"/>
            <a:ext cx="4953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4000" dirty="0" smtClean="0">
                <a:solidFill>
                  <a:srgbClr val="004267"/>
                </a:solidFill>
                <a:latin typeface="Arial Black" pitchFamily="34" charset="0"/>
              </a:rPr>
              <a:t>David P Thomas</a:t>
            </a:r>
          </a:p>
          <a:p>
            <a:pPr defTabSz="457200"/>
            <a:r>
              <a:rPr lang="en-US" sz="2000" dirty="0" err="1" smtClean="0">
                <a:solidFill>
                  <a:srgbClr val="004267"/>
                </a:solidFill>
                <a:latin typeface="Arial Black" pitchFamily="34" charset="0"/>
              </a:rPr>
              <a:t>dthomas@rallydev.com</a:t>
            </a:r>
            <a:endParaRPr lang="en-US" sz="2000" dirty="0" smtClean="0">
              <a:solidFill>
                <a:srgbClr val="004267"/>
              </a:solidFill>
              <a:latin typeface="Arial Black" pitchFamily="34" charset="0"/>
              <a:hlinkClick r:id="rId3"/>
            </a:endParaRPr>
          </a:p>
          <a:p>
            <a:pPr defTabSz="457200"/>
            <a:endParaRPr lang="en-US" dirty="0">
              <a:solidFill>
                <a:srgbClr val="004267"/>
              </a:solidFill>
              <a:latin typeface="Arial Black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983717" y="1565565"/>
            <a:ext cx="3216251" cy="2549327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13600" dirty="0">
                <a:solidFill>
                  <a:prstClr val="black"/>
                </a:solidFill>
                <a:latin typeface="Arial Black" pitchFamily="34" charset="0"/>
                <a:cs typeface="Arial" pitchFamily="34" charset="0"/>
              </a:rPr>
              <a:t>ME</a:t>
            </a:r>
            <a:endParaRPr lang="en-US" sz="136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 rot="16200000">
            <a:off x="4181551" y="2331547"/>
            <a:ext cx="1498535" cy="628562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27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ABOUT</a:t>
            </a:r>
          </a:p>
        </p:txBody>
      </p:sp>
      <p:pic>
        <p:nvPicPr>
          <p:cNvPr id="2" name="Picture 1" descr="map_santa_cruz.rounded.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584200"/>
            <a:ext cx="3411291" cy="29464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700" y="3593970"/>
            <a:ext cx="3390900" cy="29027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1422400" y="26797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" y="660399"/>
            <a:ext cx="5321300" cy="3990975"/>
          </a:xfrm>
          <a:prstGeom prst="rect">
            <a:avLst/>
          </a:prstGeom>
          <a:effectLst>
            <a:glow rad="25400">
              <a:schemeClr val="tx1">
                <a:alpha val="75000"/>
              </a:schemeClr>
            </a:glow>
            <a:reflection stA="50000" endPos="11000" dist="12700" dir="5400000" sy="-100000" algn="bl" rotWithShape="0"/>
            <a:softEdge rad="1016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0" y="4837943"/>
            <a:ext cx="2832100" cy="1881806"/>
          </a:xfrm>
          <a:prstGeom prst="rect">
            <a:avLst/>
          </a:prstGeom>
          <a:effectLst>
            <a:glow rad="25400">
              <a:schemeClr val="tx1">
                <a:alpha val="75000"/>
              </a:schemeClr>
            </a:glow>
            <a:reflection stA="50000" endPos="11000" dist="12700" dir="5400000" sy="-100000" algn="bl" rotWithShape="0"/>
            <a:softEdge rad="1016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101" y="4813301"/>
            <a:ext cx="2523066" cy="1892300"/>
          </a:xfrm>
          <a:prstGeom prst="rect">
            <a:avLst/>
          </a:prstGeom>
          <a:effectLst>
            <a:glow rad="25400">
              <a:schemeClr val="tx1">
                <a:alpha val="75000"/>
              </a:schemeClr>
            </a:glow>
            <a:reflection stA="50000" endPos="11000" dist="12700" dir="5400000" sy="-100000" algn="bl" rotWithShape="0"/>
            <a:softEdge rad="1016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3900" y="660399"/>
            <a:ext cx="2997200" cy="3996267"/>
          </a:xfrm>
          <a:prstGeom prst="rect">
            <a:avLst/>
          </a:prstGeom>
          <a:effectLst>
            <a:glow rad="25400">
              <a:schemeClr val="tx1">
                <a:alpha val="75000"/>
              </a:schemeClr>
            </a:glow>
            <a:reflection stA="50000" endPos="11000" dist="12700" dir="5400000" sy="-100000" algn="bl" rotWithShape="0"/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784045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8800" y="469900"/>
            <a:ext cx="5816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Purpose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181100" y="1225690"/>
            <a:ext cx="74930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As a Rally Customer, I want to be comfortable </a:t>
            </a:r>
            <a:endParaRPr lang="en-US" sz="2400" dirty="0"/>
          </a:p>
          <a:p>
            <a:r>
              <a:rPr lang="en-US" sz="2400" dirty="0" smtClean="0"/>
              <a:t>extending the Rally platform to provide our</a:t>
            </a:r>
          </a:p>
          <a:p>
            <a:r>
              <a:rPr lang="en-US" sz="2400" dirty="0" smtClean="0"/>
              <a:t>business with unique insights into our own data.</a:t>
            </a:r>
          </a:p>
          <a:p>
            <a:endParaRPr lang="en-US" sz="2400" dirty="0" smtClean="0"/>
          </a:p>
          <a:p>
            <a:r>
              <a:rPr lang="en-US" sz="2000" dirty="0" smtClean="0"/>
              <a:t>Acceptance Criteria:</a:t>
            </a:r>
          </a:p>
          <a:p>
            <a:endParaRPr lang="en-US" sz="2000" dirty="0"/>
          </a:p>
          <a:p>
            <a:pPr marL="342900" indent="-342900">
              <a:buFontTx/>
              <a:buChar char="•"/>
            </a:pPr>
            <a:r>
              <a:rPr lang="en-US" sz="2000" dirty="0" smtClean="0"/>
              <a:t>Know where to find existing apps</a:t>
            </a:r>
          </a:p>
          <a:p>
            <a:pPr marL="342900" indent="-342900">
              <a:buFontTx/>
              <a:buChar char="•"/>
            </a:pPr>
            <a:r>
              <a:rPr lang="en-US" sz="2000" dirty="0" smtClean="0"/>
              <a:t>Know where to find help &amp; resources</a:t>
            </a:r>
          </a:p>
          <a:p>
            <a:pPr marL="342900" indent="-342900">
              <a:buFontTx/>
              <a:buChar char="•"/>
            </a:pPr>
            <a:r>
              <a:rPr lang="en-US" sz="2000" dirty="0" smtClean="0"/>
              <a:t>Start a new app in &lt; 3 minutes</a:t>
            </a:r>
          </a:p>
          <a:p>
            <a:pPr marL="342900" indent="-342900">
              <a:buFontTx/>
              <a:buChar char="•"/>
            </a:pPr>
            <a:r>
              <a:rPr lang="en-US" sz="2000" dirty="0" smtClean="0"/>
              <a:t>Comfortable trying, failing, debugging, and learning.</a:t>
            </a:r>
          </a:p>
          <a:p>
            <a:pPr marL="342900" indent="-342900">
              <a:buFontTx/>
              <a:buChar char="•"/>
            </a:pPr>
            <a:r>
              <a:rPr lang="en-US" sz="2000" dirty="0" smtClean="0"/>
              <a:t>Feel overwhelmed with possibilities… </a:t>
            </a:r>
          </a:p>
          <a:p>
            <a:pPr marL="342900" indent="-342900">
              <a:buFontTx/>
              <a:buChar char="•"/>
            </a:pPr>
            <a:r>
              <a:rPr lang="en-US" sz="2000" dirty="0" smtClean="0"/>
              <a:t>not stress.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79445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8800" y="469900"/>
            <a:ext cx="5816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Developer Portal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308100" y="2394090"/>
            <a:ext cx="749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hlinkClick r:id="rId2"/>
              </a:rPr>
              <a:t>http://developer.rallydev.com</a:t>
            </a:r>
            <a:r>
              <a:rPr lang="en-US" sz="36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115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8800" y="469900"/>
            <a:ext cx="5816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Rally API &amp; SDK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028700" y="1492390"/>
            <a:ext cx="7493000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Web Service API (WSAPI) </a:t>
            </a:r>
            <a:r>
              <a:rPr lang="en-US" sz="2400" dirty="0" smtClean="0"/>
              <a:t> </a:t>
            </a:r>
            <a:r>
              <a:rPr lang="en-US" sz="2400" dirty="0"/>
              <a:t>The 2.0 version of the Rally API is REST based and uses the JSON format.</a:t>
            </a:r>
            <a:r>
              <a:rPr lang="en-US" sz="2400" dirty="0" smtClean="0"/>
              <a:t> </a:t>
            </a:r>
          </a:p>
          <a:p>
            <a:endParaRPr lang="en-US" sz="2400" dirty="0"/>
          </a:p>
          <a:p>
            <a:r>
              <a:rPr lang="en-US" sz="2400" b="1" dirty="0" smtClean="0"/>
              <a:t>SDK</a:t>
            </a:r>
            <a:r>
              <a:rPr lang="en-US" sz="2400" dirty="0" smtClean="0"/>
              <a:t> - </a:t>
            </a:r>
            <a:r>
              <a:rPr lang="en-US" sz="2400" dirty="0"/>
              <a:t>The App SDK allows you to write apps that extend and customize your Rally subscription. Apps are written in JavaScript and deployed to your Rally subscription within a custom page</a:t>
            </a:r>
            <a:r>
              <a:rPr lang="en-US" sz="2400" dirty="0" smtClean="0"/>
              <a:t>.  The SDK relies on the WSAPI for data exchange.</a:t>
            </a:r>
            <a:endParaRPr lang="en-US" sz="2400" dirty="0"/>
          </a:p>
          <a:p>
            <a:endParaRPr lang="en-US" sz="2400" dirty="0" smtClean="0"/>
          </a:p>
          <a:p>
            <a:r>
              <a:rPr lang="en-US" sz="2400" i="1" dirty="0" smtClean="0"/>
              <a:t>The </a:t>
            </a:r>
            <a:r>
              <a:rPr lang="en-US" sz="2400" i="1" dirty="0"/>
              <a:t>App SDK is based </a:t>
            </a:r>
            <a:r>
              <a:rPr lang="en-US" sz="2400" i="1" dirty="0" smtClean="0"/>
              <a:t>on </a:t>
            </a:r>
            <a:r>
              <a:rPr lang="en-US" sz="2400" i="1" dirty="0" err="1" smtClean="0"/>
              <a:t>Sencha’s</a:t>
            </a:r>
            <a:r>
              <a:rPr lang="en-US" sz="2400" i="1" dirty="0" smtClean="0"/>
              <a:t> Ext JS and is used by Rally Engineering to build Rally itself.</a:t>
            </a:r>
          </a:p>
        </p:txBody>
      </p:sp>
    </p:spTree>
    <p:extLst>
      <p:ext uri="{BB962C8B-B14F-4D97-AF65-F5344CB8AC3E}">
        <p14:creationId xmlns:p14="http://schemas.microsoft.com/office/powerpoint/2010/main" val="2138448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49300" y="1332637"/>
            <a:ext cx="78105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i="1" dirty="0" smtClean="0"/>
              <a:t>Disclaimer</a:t>
            </a:r>
            <a:endParaRPr lang="en-US" sz="3600" b="1" i="1" dirty="0"/>
          </a:p>
          <a:p>
            <a:endParaRPr lang="en-US" sz="3600" i="1" dirty="0" smtClean="0"/>
          </a:p>
          <a:p>
            <a:r>
              <a:rPr lang="en-US" sz="3600" dirty="0" smtClean="0"/>
              <a:t>I’m </a:t>
            </a:r>
            <a:r>
              <a:rPr lang="en-US" sz="3600" dirty="0"/>
              <a:t>not an expert. I learn every day.  </a:t>
            </a:r>
          </a:p>
          <a:p>
            <a:r>
              <a:rPr lang="en-US" sz="3600" dirty="0"/>
              <a:t>I’m just a passionate programmer…. </a:t>
            </a:r>
          </a:p>
          <a:p>
            <a:r>
              <a:rPr lang="en-US" sz="3600" dirty="0"/>
              <a:t>stoked about the value Rally </a:t>
            </a:r>
            <a:r>
              <a:rPr lang="en-US" sz="3600" dirty="0" smtClean="0"/>
              <a:t>brings…</a:t>
            </a:r>
            <a:endParaRPr lang="en-US" sz="3600" dirty="0"/>
          </a:p>
          <a:p>
            <a:r>
              <a:rPr lang="en-US" sz="3600" dirty="0"/>
              <a:t>and this is my story.</a:t>
            </a:r>
          </a:p>
        </p:txBody>
      </p:sp>
    </p:spTree>
    <p:extLst>
      <p:ext uri="{BB962C8B-B14F-4D97-AF65-F5344CB8AC3E}">
        <p14:creationId xmlns:p14="http://schemas.microsoft.com/office/powerpoint/2010/main" val="724809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1" y="1714500"/>
            <a:ext cx="36321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During a recent, 2-day Rally Customer </a:t>
            </a:r>
            <a:r>
              <a:rPr lang="en-US" sz="2000" dirty="0" err="1"/>
              <a:t>H</a:t>
            </a:r>
            <a:r>
              <a:rPr lang="en-US" sz="2000" dirty="0" err="1" smtClean="0"/>
              <a:t>ackathon</a:t>
            </a:r>
            <a:r>
              <a:rPr lang="en-US" sz="2000" dirty="0" smtClean="0"/>
              <a:t>, I paired with a </a:t>
            </a:r>
            <a:r>
              <a:rPr lang="en-US" sz="2000" dirty="0" err="1" smtClean="0"/>
              <a:t>rockstar</a:t>
            </a:r>
            <a:r>
              <a:rPr lang="en-US" sz="2000" dirty="0" smtClean="0"/>
              <a:t> firmware engineer who had never used </a:t>
            </a:r>
            <a:r>
              <a:rPr lang="en-US" sz="2000" dirty="0" err="1" smtClean="0"/>
              <a:t>javascript</a:t>
            </a:r>
            <a:r>
              <a:rPr lang="en-US" sz="2000" dirty="0" smtClean="0"/>
              <a:t>.  I gave this person an impromptu 20min, whiteboard overview of the following three (3) topics. Immediately afterwards, this person coded 100% of the app</a:t>
            </a:r>
            <a:r>
              <a:rPr lang="en-US" sz="2000" dirty="0"/>
              <a:t> </a:t>
            </a:r>
            <a:r>
              <a:rPr lang="en-US" sz="2000" dirty="0" smtClean="0"/>
              <a:t>that is still in use today.  Oh, and we had a ton of fun</a:t>
            </a:r>
            <a:r>
              <a:rPr lang="en-US" sz="2000" dirty="0"/>
              <a:t> </a:t>
            </a:r>
            <a:r>
              <a:rPr lang="en-US" sz="2000" dirty="0" smtClean="0">
                <a:sym typeface="Wingdings"/>
              </a:rPr>
              <a:t></a:t>
            </a: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558801" y="488434"/>
            <a:ext cx="74422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Here’s My actual Story…</a:t>
            </a:r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256" y="1676400"/>
            <a:ext cx="4778343" cy="3175000"/>
          </a:xfrm>
          <a:prstGeom prst="rect">
            <a:avLst/>
          </a:prstGeom>
          <a:effectLst>
            <a:glow rad="101600">
              <a:schemeClr val="tx1">
                <a:alpha val="75000"/>
              </a:schemeClr>
            </a:glow>
            <a:reflection stA="50000" endPos="9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7201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" y="1790700"/>
            <a:ext cx="82804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emptyObject</a:t>
            </a:r>
            <a:r>
              <a:rPr lang="en-US" dirty="0" smtClean="0"/>
              <a:t> = {};</a:t>
            </a:r>
            <a:endParaRPr lang="en-US" dirty="0"/>
          </a:p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allAboutMe</a:t>
            </a:r>
            <a:r>
              <a:rPr lang="en-US" dirty="0"/>
              <a:t> = </a:t>
            </a:r>
            <a:r>
              <a:rPr lang="en-US" dirty="0" smtClean="0"/>
              <a:t>{</a:t>
            </a:r>
          </a:p>
          <a:p>
            <a:r>
              <a:rPr lang="en-US" b="1" dirty="0" smtClean="0"/>
              <a:t>   </a:t>
            </a:r>
            <a:r>
              <a:rPr lang="en-US" b="1" dirty="0" err="1" smtClean="0"/>
              <a:t>shoeSize</a:t>
            </a:r>
            <a:r>
              <a:rPr lang="en-US" dirty="0"/>
              <a:t>: 10.5, </a:t>
            </a:r>
            <a:endParaRPr lang="en-US" dirty="0" smtClean="0"/>
          </a:p>
          <a:p>
            <a:r>
              <a:rPr lang="en-US" b="1" dirty="0" smtClean="0"/>
              <a:t>   name</a:t>
            </a:r>
            <a:r>
              <a:rPr lang="en-US" dirty="0"/>
              <a:t>: "David Thomas", </a:t>
            </a:r>
            <a:endParaRPr lang="en-US" dirty="0" smtClean="0"/>
          </a:p>
          <a:p>
            <a:r>
              <a:rPr lang="en-US" b="1" dirty="0" smtClean="0"/>
              <a:t>   </a:t>
            </a:r>
            <a:r>
              <a:rPr lang="en-US" b="1" dirty="0" err="1" smtClean="0"/>
              <a:t>favoriteTools</a:t>
            </a:r>
            <a:r>
              <a:rPr lang="en-US" dirty="0" smtClean="0"/>
              <a:t>: [‘ruby’, ‘</a:t>
            </a:r>
            <a:r>
              <a:rPr lang="en-US" dirty="0" err="1" smtClean="0"/>
              <a:t>linux</a:t>
            </a:r>
            <a:r>
              <a:rPr lang="en-US" dirty="0" smtClean="0"/>
              <a:t>’, ‘vim’, ‘</a:t>
            </a:r>
            <a:r>
              <a:rPr lang="en-US" dirty="0" err="1" smtClean="0"/>
              <a:t>javascript</a:t>
            </a:r>
            <a:r>
              <a:rPr lang="en-US" dirty="0" smtClean="0"/>
              <a:t>’]</a:t>
            </a:r>
          </a:p>
          <a:p>
            <a:r>
              <a:rPr lang="en-US" b="1" dirty="0" smtClean="0"/>
              <a:t>   location</a:t>
            </a:r>
            <a:r>
              <a:rPr lang="en-US" dirty="0" smtClean="0"/>
              <a:t>: { </a:t>
            </a:r>
            <a:r>
              <a:rPr lang="en-US" dirty="0" err="1" smtClean="0"/>
              <a:t>zipcode</a:t>
            </a:r>
            <a:r>
              <a:rPr lang="en-US" dirty="0" smtClean="0"/>
              <a:t>: 95062,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city: "</a:t>
            </a:r>
            <a:r>
              <a:rPr lang="en-US" dirty="0"/>
              <a:t>Santa </a:t>
            </a:r>
            <a:r>
              <a:rPr lang="en-US" dirty="0" smtClean="0"/>
              <a:t>Cruz”, 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state: {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</a:t>
            </a:r>
            <a:r>
              <a:rPr lang="en-US" dirty="0" err="1" smtClean="0"/>
              <a:t>shortName</a:t>
            </a:r>
            <a:r>
              <a:rPr lang="en-US" dirty="0" smtClean="0"/>
              <a:t>: “CA”,</a:t>
            </a:r>
          </a:p>
          <a:p>
            <a:r>
              <a:rPr lang="en-US" dirty="0"/>
              <a:t>	</a:t>
            </a:r>
            <a:r>
              <a:rPr lang="en-US" dirty="0" smtClean="0"/>
              <a:t>	 </a:t>
            </a:r>
            <a:r>
              <a:rPr lang="en-US" dirty="0" err="1" smtClean="0"/>
              <a:t>fullName</a:t>
            </a:r>
            <a:r>
              <a:rPr lang="en-US" dirty="0" smtClean="0"/>
              <a:t>: “California”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},</a:t>
            </a:r>
          </a:p>
          <a:p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b="1" dirty="0" smtClean="0"/>
              <a:t>age</a:t>
            </a:r>
            <a:r>
              <a:rPr lang="en-US" dirty="0" smtClean="0"/>
              <a:t>: function(</a:t>
            </a:r>
            <a:r>
              <a:rPr lang="en-US" dirty="0" err="1" smtClean="0"/>
              <a:t>currentYear</a:t>
            </a:r>
            <a:r>
              <a:rPr lang="en-US" dirty="0" smtClean="0"/>
              <a:t>, </a:t>
            </a:r>
            <a:r>
              <a:rPr lang="en-US" dirty="0" err="1" smtClean="0"/>
              <a:t>bornOnYear</a:t>
            </a:r>
            <a:r>
              <a:rPr lang="en-US" dirty="0" smtClean="0"/>
              <a:t>) {</a:t>
            </a:r>
          </a:p>
          <a:p>
            <a:r>
              <a:rPr lang="en-US" dirty="0"/>
              <a:t> </a:t>
            </a:r>
            <a:r>
              <a:rPr lang="en-US" dirty="0" smtClean="0"/>
              <a:t>       return </a:t>
            </a:r>
            <a:r>
              <a:rPr lang="en-US" dirty="0" err="1" smtClean="0"/>
              <a:t>currentYear</a:t>
            </a:r>
            <a:r>
              <a:rPr lang="en-US" dirty="0" smtClean="0"/>
              <a:t> – </a:t>
            </a:r>
            <a:r>
              <a:rPr lang="en-US" dirty="0" err="1" smtClean="0"/>
              <a:t>bornOnYear</a:t>
            </a:r>
            <a:r>
              <a:rPr lang="en-US" dirty="0" smtClean="0"/>
              <a:t>;</a:t>
            </a:r>
          </a:p>
          <a:p>
            <a:r>
              <a:rPr lang="en-US" dirty="0" smtClean="0"/>
              <a:t>    }                  </a:t>
            </a:r>
          </a:p>
          <a:p>
            <a:r>
              <a:rPr lang="en-US" dirty="0" smtClean="0"/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558801" y="488434"/>
            <a:ext cx="7442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#1 - </a:t>
            </a:r>
            <a:r>
              <a:rPr lang="en-US" sz="3200" dirty="0" err="1"/>
              <a:t>Javascript</a:t>
            </a:r>
            <a:r>
              <a:rPr lang="en-US" sz="3200" dirty="0"/>
              <a:t> objects are just a bunch of </a:t>
            </a:r>
            <a:r>
              <a:rPr lang="en-US" sz="3200" b="1" dirty="0" err="1"/>
              <a:t>name</a:t>
            </a:r>
            <a:r>
              <a:rPr lang="en-US" sz="3200" dirty="0" err="1"/>
              <a:t>:</a:t>
            </a:r>
            <a:r>
              <a:rPr lang="en-US" sz="3200" b="1" dirty="0" err="1"/>
              <a:t>value</a:t>
            </a:r>
            <a:r>
              <a:rPr lang="en-US" sz="3200" dirty="0"/>
              <a:t> pairs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53311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27355</TotalTime>
  <Words>1491</Words>
  <Application>Microsoft Macintosh PowerPoint</Application>
  <PresentationFormat>On-screen Show (4:3)</PresentationFormat>
  <Paragraphs>166</Paragraphs>
  <Slides>17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15_Office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Sanborn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Slide</dc:title>
  <dc:creator>Chris and Karen Spagnuolo</dc:creator>
  <cp:lastModifiedBy>Dave Thomas</cp:lastModifiedBy>
  <cp:revision>448</cp:revision>
  <dcterms:created xsi:type="dcterms:W3CDTF">2009-12-13T01:33:45Z</dcterms:created>
  <dcterms:modified xsi:type="dcterms:W3CDTF">2013-11-29T20:47:52Z</dcterms:modified>
</cp:coreProperties>
</file>

<file path=docProps/thumbnail.jpeg>
</file>